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5C0B5FD-4768-4F85-B8B0-C037235AEB4F}" type="datetimeFigureOut">
              <a:rPr lang="en-US" smtClean="0"/>
              <a:t>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C2C1F33-5A47-474A-9E56-17559FB37CE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doug@alexicon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6934200" cy="182562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0000"/>
                </a:solidFill>
              </a:rPr>
              <a:t>Small Company Coalition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Federal Regulatory Compliance Burden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February 20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2015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SCC Logo Mast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57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6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Discussion Points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Review Filings Summary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Recordkeeping/Retention Requirements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Other Notables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29" y="5871029"/>
            <a:ext cx="1393371" cy="98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1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Filings summary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Generally includes mandatory federal filings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Some filings may not be applicable to every carrier, however this is the exception and not the rule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State filings excluded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Doesn’t include most NECA pooling requirements (cost lock, etc)</a:t>
            </a:r>
          </a:p>
          <a:p>
            <a:pPr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Highlights: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About 70 filings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Approaching 900 burden hours annually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About 19%, or ~ 165 hours, results from Transformation Order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Includes FCC estimated burden hours on some, our experience on others</a:t>
            </a:r>
          </a:p>
          <a:p>
            <a:pPr lvl="2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Experience is that FCC burden hours is not representative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en-US" i="1" dirty="0" smtClean="0"/>
              <a:t>Some filings have been eliminated, however</a:t>
            </a:r>
          </a:p>
          <a:p>
            <a:pPr lvl="2" indent="-342900" algn="just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92D050"/>
                </a:solidFill>
              </a:rPr>
              <a:t>Certain line count filings</a:t>
            </a:r>
          </a:p>
          <a:p>
            <a:pPr lvl="2" indent="-342900" algn="just">
              <a:buFont typeface="Wingdings" panose="05000000000000000000" pitchFamily="2" charset="2"/>
              <a:buChar char="Ø"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20903"/>
            <a:ext cx="1295400" cy="91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Recordkeeping/retention requirements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3200" dirty="0" smtClean="0">
                <a:solidFill>
                  <a:srgbClr val="92D050"/>
                </a:solidFill>
              </a:rPr>
              <a:t>Companies need to be mindful of this!</a:t>
            </a:r>
          </a:p>
          <a:p>
            <a:pPr marL="342900" lvl="2" indent="-342900"/>
            <a:r>
              <a:rPr lang="en-US" sz="3200" dirty="0" smtClean="0">
                <a:solidFill>
                  <a:srgbClr val="92D050"/>
                </a:solidFill>
              </a:rPr>
              <a:t>Current rule is 10 years</a:t>
            </a:r>
          </a:p>
          <a:p>
            <a:pPr marL="342900" lvl="2" indent="-342900"/>
            <a:r>
              <a:rPr lang="en-US" sz="3200" dirty="0" smtClean="0">
                <a:solidFill>
                  <a:srgbClr val="92D050"/>
                </a:solidFill>
              </a:rPr>
              <a:t>All recipients of high cost and CAF support</a:t>
            </a:r>
          </a:p>
          <a:p>
            <a:pPr marL="342900" lvl="2" indent="-342900"/>
            <a:r>
              <a:rPr lang="en-US" sz="3200" dirty="0" smtClean="0">
                <a:solidFill>
                  <a:srgbClr val="92D050"/>
                </a:solidFill>
              </a:rPr>
              <a:t>To be made available upon request</a:t>
            </a:r>
          </a:p>
          <a:p>
            <a:pPr marL="342900" lvl="2" indent="-342900"/>
            <a:r>
              <a:rPr lang="en-US" sz="3200" dirty="0" smtClean="0">
                <a:solidFill>
                  <a:srgbClr val="92D050"/>
                </a:solidFill>
              </a:rPr>
              <a:t>And don’t forget the “strike force”…..</a:t>
            </a:r>
            <a:endParaRPr lang="en-US" sz="3200" dirty="0">
              <a:solidFill>
                <a:srgbClr val="92D050"/>
              </a:solidFill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56174"/>
            <a:ext cx="1371600" cy="96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1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Other notable issues/upcoming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dirty="0" smtClean="0">
                <a:solidFill>
                  <a:srgbClr val="92D050"/>
                </a:solidFill>
              </a:rPr>
              <a:t>Other noteworthy items:</a:t>
            </a:r>
          </a:p>
          <a:p>
            <a:pPr marL="0" lvl="1" indent="0" algn="just">
              <a:buNone/>
            </a:pPr>
            <a:endParaRPr lang="en-US" dirty="0">
              <a:solidFill>
                <a:srgbClr val="92D050"/>
              </a:solidFill>
            </a:endParaRP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E-Rate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100% Overlap Rule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Standard Broadband Speed Increase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NACPL Freeze Distribution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Rate of Return Represcription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Telecom Act Rewrite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ICC Rate Transition (headed toward $.005/mou; 2/3 of transition from 2011 rates)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$250 Per Line Cap in effect</a:t>
            </a:r>
          </a:p>
          <a:p>
            <a:pPr marL="342900" lvl="2" indent="-342900" algn="just"/>
            <a:r>
              <a:rPr lang="en-US" dirty="0" smtClean="0">
                <a:solidFill>
                  <a:srgbClr val="92D050"/>
                </a:solidFill>
              </a:rPr>
              <a:t>New Reporting Requirement for Broadband Rate Comparability (new benchmark; at least one service below that rate)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945357"/>
            <a:ext cx="1371600" cy="96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9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Questions?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Doug Kitch, CPA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  <a:hlinkClick r:id="rId2"/>
              </a:rPr>
              <a:t>doug@alexicon.net</a:t>
            </a:r>
            <a:endParaRPr lang="en-US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719-531-6342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31820"/>
            <a:ext cx="12192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711</TotalTime>
  <Words>228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Wingdings</vt:lpstr>
      <vt:lpstr>Wingdings 3</vt:lpstr>
      <vt:lpstr>Urban Pop</vt:lpstr>
      <vt:lpstr>PowerPoint Presentation</vt:lpstr>
      <vt:lpstr>Discussion Points</vt:lpstr>
      <vt:lpstr>Filings summary</vt:lpstr>
      <vt:lpstr>Recordkeeping/retention requirements</vt:lpstr>
      <vt:lpstr>Other notable issues/upcoming</vt:lpstr>
      <vt:lpstr>Questions?</vt:lpstr>
    </vt:vector>
  </TitlesOfParts>
  <Company>Alexicon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Kitch</dc:creator>
  <cp:lastModifiedBy>Jim Kail</cp:lastModifiedBy>
  <cp:revision>47</cp:revision>
  <cp:lastPrinted>2015-02-14T15:53:40Z</cp:lastPrinted>
  <dcterms:created xsi:type="dcterms:W3CDTF">2014-04-10T18:32:18Z</dcterms:created>
  <dcterms:modified xsi:type="dcterms:W3CDTF">2015-02-14T15:54:08Z</dcterms:modified>
</cp:coreProperties>
</file>